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9" r:id="rId2"/>
    <p:sldId id="282" r:id="rId3"/>
    <p:sldId id="287" r:id="rId4"/>
    <p:sldId id="28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08" y="7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3F7835-C060-4567-A519-7FC401DE2AF0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EA3699-ABC1-4170-A181-273CBD797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802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r-FR"/>
              <a:t>CONFIDENTIALITY LEVEL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Operation Strategic Plan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332B2-55D9-421F-A138-9E18F33D61D4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D0300-F7F6-43D5-8286-F669FF0F3D6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9387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D0300-F7F6-43D5-8286-F669FF0F3D6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4528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D0300-F7F6-43D5-8286-F669FF0F3D6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2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B73DD-2752-80C8-F45B-77D63DCA7F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E26D5A-11FF-F9DC-2731-FEAE7AA85E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8664E5-86A2-260B-7562-55ABE64E6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4E958-E24D-4518-A795-B6CFBF90BBDF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2AB23C-11CC-881B-A2E5-79DD63075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86267E-6BAD-7F9B-74E1-7F63A740E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B99A0-AB68-41D9-9C1C-EA7235E1A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76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248DC-A52C-CDF1-BF8D-734EEDE4E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0F4C8F-4F34-7F42-F734-C8C1CAE7C9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190D0B-8804-E700-BF0F-DB013885E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4E958-E24D-4518-A795-B6CFBF90BBDF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03401B-BB11-20F6-FB13-37ECE4CDA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3C2297-DDA7-3AF4-C728-0117FC016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B99A0-AB68-41D9-9C1C-EA7235E1A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865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F5D660-FD9E-CB83-E594-C155514F8A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814DD3-3FEF-8377-F8BB-4966ED9356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0F93E3-1D35-7645-64BE-B2B8E34C5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4E958-E24D-4518-A795-B6CFBF90BBDF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4CCA32-D891-B8B0-6AE1-FEF778306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E3FE19-0CB8-FD64-8C1C-B308E65A2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B99A0-AB68-41D9-9C1C-EA7235E1A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6491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k object 16"/>
          <p:cNvSpPr>
            <a:spLocks/>
          </p:cNvSpPr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0 w 10692130"/>
              <a:gd name="T1" fmla="*/ 28 h 7560309"/>
              <a:gd name="T2" fmla="*/ 7838 w 10692130"/>
              <a:gd name="T3" fmla="*/ 28 h 7560309"/>
              <a:gd name="T4" fmla="*/ 7838 w 10692130"/>
              <a:gd name="T5" fmla="*/ 0 h 7560309"/>
              <a:gd name="T6" fmla="*/ 0 w 10692130"/>
              <a:gd name="T7" fmla="*/ 0 h 7560309"/>
              <a:gd name="T8" fmla="*/ 0 w 10692130"/>
              <a:gd name="T9" fmla="*/ 28 h 756030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692130" h="7560309">
                <a:moveTo>
                  <a:pt x="0" y="7559992"/>
                </a:moveTo>
                <a:lnTo>
                  <a:pt x="10692003" y="7559992"/>
                </a:lnTo>
                <a:lnTo>
                  <a:pt x="10692003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0A738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fr-FR" sz="1800">
              <a:latin typeface="+mj-lt"/>
            </a:endParaRPr>
          </a:p>
        </p:txBody>
      </p:sp>
      <p:pic>
        <p:nvPicPr>
          <p:cNvPr id="8" name="Picture 5"/>
          <p:cNvPicPr>
            <a:picLocks noChangeAspect="1" noChangeArrowheads="1"/>
          </p:cNvPicPr>
          <p:nvPr userDrawn="1"/>
        </p:nvPicPr>
        <p:blipFill rotWithShape="1">
          <a:blip r:embed="rId2" cstate="email"/>
          <a:srcRect/>
          <a:stretch/>
        </p:blipFill>
        <p:spPr bwMode="auto">
          <a:xfrm>
            <a:off x="0" y="1827068"/>
            <a:ext cx="7965440" cy="5030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itre 11"/>
          <p:cNvSpPr>
            <a:spLocks noGrp="1"/>
          </p:cNvSpPr>
          <p:nvPr>
            <p:ph type="title" hasCustomPrompt="1"/>
          </p:nvPr>
        </p:nvSpPr>
        <p:spPr>
          <a:xfrm>
            <a:off x="2670048" y="2761488"/>
            <a:ext cx="9361085" cy="2982848"/>
          </a:xfrm>
          <a:prstGeom prst="rect">
            <a:avLst/>
          </a:prstGeom>
        </p:spPr>
        <p:txBody>
          <a:bodyPr/>
          <a:lstStyle>
            <a:lvl1pPr marL="0" indent="1162050" algn="l">
              <a:defRPr sz="5000" b="1">
                <a:solidFill>
                  <a:schemeClr val="bg1"/>
                </a:solidFill>
                <a:latin typeface="Source Sans Pro" pitchFamily="34" charset="0"/>
              </a:defRPr>
            </a:lvl1pPr>
          </a:lstStyle>
          <a:p>
            <a:r>
              <a:rPr lang="en-US" noProof="0" dirty="0"/>
              <a:t>Insert title of the       presentation in bold here</a:t>
            </a:r>
          </a:p>
        </p:txBody>
      </p:sp>
      <p:sp>
        <p:nvSpPr>
          <p:cNvPr id="14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8344917" y="6379734"/>
            <a:ext cx="3595200" cy="286232"/>
          </a:xfrm>
          <a:prstGeom prst="rect">
            <a:avLst/>
          </a:prstGeom>
        </p:spPr>
        <p:txBody>
          <a:bodyPr wrap="square" anchor="ctr">
            <a:spAutoFit/>
          </a:bodyPr>
          <a:lstStyle>
            <a:lvl1pPr marL="0" indent="0" algn="r">
              <a:lnSpc>
                <a:spcPct val="90000"/>
              </a:lnSpc>
              <a:buNone/>
              <a:defRPr sz="1400" b="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noProof="0" dirty="0"/>
              <a:t>Date - Place</a:t>
            </a:r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2" hasCustomPrompt="1"/>
          </p:nvPr>
        </p:nvSpPr>
        <p:spPr>
          <a:xfrm>
            <a:off x="8344917" y="6013450"/>
            <a:ext cx="3595200" cy="352800"/>
          </a:xfrm>
          <a:prstGeom prst="rect">
            <a:avLst/>
          </a:prstGeom>
        </p:spPr>
        <p:txBody>
          <a:bodyPr anchor="ctr"/>
          <a:lstStyle>
            <a:lvl1pPr marL="0" indent="0" algn="r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Speaker/Team/Other</a:t>
            </a:r>
          </a:p>
        </p:txBody>
      </p:sp>
      <p:pic>
        <p:nvPicPr>
          <p:cNvPr id="10" name="Picture 2" descr="C:\_Clients\PPT\cdg-ppt\docs-client\axa_logo_open_white_rgb.emf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251" y="355600"/>
            <a:ext cx="932392" cy="69929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72375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B460D-07A3-C530-0517-CEB8DBA17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B5AEF3-FAFF-905F-920B-C1E854CF68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2F6C28-E2B1-D1E5-C9A1-CADD0AB10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4E958-E24D-4518-A795-B6CFBF90BBDF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3C726A-775F-71A3-02D8-A61254359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2B82DB-0C3A-A874-FF2F-391270E2B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B99A0-AB68-41D9-9C1C-EA7235E1A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699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6CFEC-8C74-F0DF-174E-797AF0202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FE3A11-33F7-30D9-6FFB-19356FAFA8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5C3D19-494B-B648-FBC9-07ABA6B91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4E958-E24D-4518-A795-B6CFBF90BBDF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C1A1C3-77C4-50E3-B63F-56B311777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F81AF0-CEE3-38EC-B9C2-B86383B39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B99A0-AB68-41D9-9C1C-EA7235E1A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212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84957-A56E-3EDA-36E1-670C84341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8D481-FD69-E549-9B1B-699A435BAB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21B189-B47E-B74C-80B3-C0A14FB844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1684E7-B845-62E9-C28F-C50F3D15D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4E958-E24D-4518-A795-B6CFBF90BBDF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2004E4-4F13-9EEA-39C6-D835E426E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7CB93F-81AD-6843-6E64-854A0B8F9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B99A0-AB68-41D9-9C1C-EA7235E1A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459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C067E-C000-1F6C-CBF8-1B9D1A3E1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0D6679-3A2A-D31D-C855-995C5FE2F3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BE0FE9-0F94-52EE-CAB0-0330774034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2F46AB-8224-C351-0491-1987BD11C2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89ECEB-3729-F39F-EAA6-9C3FEF0346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906A91-0635-B420-87A9-4E3EA4E2E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4E958-E24D-4518-A795-B6CFBF90BBDF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6B6DD0-CEDC-E79E-0976-B4FC4AE9F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E10736-8503-F855-9C4C-FB665F1BA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B99A0-AB68-41D9-9C1C-EA7235E1A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295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B81E6-647F-4C5E-F54D-1EB58F926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4D3F8F-ABFB-D23E-A9C5-F0BCE655A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4E958-E24D-4518-A795-B6CFBF90BBDF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0323D7-E570-CDEB-D123-63F5345D0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85D1A5-CC4B-CCB0-2B60-7255B9B57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B99A0-AB68-41D9-9C1C-EA7235E1A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345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DA1320-DDE3-1D4F-C5DA-22891663F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4E958-E24D-4518-A795-B6CFBF90BBDF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F7F63D-E628-4956-26B7-30D185C40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2EB7FC-34F7-D374-9637-B99F0955D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B99A0-AB68-41D9-9C1C-EA7235E1A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865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46748-5C9E-891B-37F7-D1B06875F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EE168-21D6-02B6-8BFE-B727D650CD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2A1596-A337-2417-07C4-79A303575D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9D1B5B-BF05-62DA-FB37-038BE1148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4E958-E24D-4518-A795-B6CFBF90BBDF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3F5B23-FEDF-9878-933F-E5CAA7319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60043E-75EB-9930-CCD6-BC9EB6D47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B99A0-AB68-41D9-9C1C-EA7235E1A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99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A694E-B645-E69A-EB17-F029F853B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99F275-5DE3-B96A-F9C7-69C79C018B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68BB73-702C-515F-80E7-3CA653AF3B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D94D6C-F28E-17E5-442E-910D6B759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4E958-E24D-4518-A795-B6CFBF90BBDF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BE30A7-1262-BC89-C525-6C14BBA3F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4D792C-647C-41E5-DD0B-8F6AA8C24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B99A0-AB68-41D9-9C1C-EA7235E1A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440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324D14A-D570-84F6-739E-7432B0FB2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AAA480-89DA-D963-E635-5F4B885E20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7FD403-6FE0-E6FC-CF26-9B728EB2BA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4E958-E24D-4518-A795-B6CFBF90BBDF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B02F1-3B26-E2E7-36BF-F609C7F250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F48B6E-A2BE-2157-B0D1-11803764B7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B99A0-AB68-41D9-9C1C-EA7235E1A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786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Amr.Hamdy@axa-egypt.com" TargetMode="External"/><Relationship Id="rId13" Type="http://schemas.openxmlformats.org/officeDocument/2006/relationships/hyperlink" Target="mailto:Mohamed.Fadda@axa-egypt.com" TargetMode="External"/><Relationship Id="rId3" Type="http://schemas.openxmlformats.org/officeDocument/2006/relationships/hyperlink" Target="mailto:Production@axa-egypt.com" TargetMode="External"/><Relationship Id="rId7" Type="http://schemas.openxmlformats.org/officeDocument/2006/relationships/hyperlink" Target="mailto:Corporate.collection@axa-egypt.com" TargetMode="External"/><Relationship Id="rId12" Type="http://schemas.openxmlformats.org/officeDocument/2006/relationships/hyperlink" Target="mailto:Angie.mourad@axa-egypt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Abanob.yassa@axa-egypt.com" TargetMode="External"/><Relationship Id="rId11" Type="http://schemas.openxmlformats.org/officeDocument/2006/relationships/hyperlink" Target="mailto:Abdel.hameed@axa-egypt.com" TargetMode="External"/><Relationship Id="rId5" Type="http://schemas.openxmlformats.org/officeDocument/2006/relationships/hyperlink" Target="mailto:Yasmine.khaled@axa-egypt.com" TargetMode="External"/><Relationship Id="rId15" Type="http://schemas.openxmlformats.org/officeDocument/2006/relationships/hyperlink" Target="mailto:samira.abdelfattah@axa-egypt.com" TargetMode="External"/><Relationship Id="rId10" Type="http://schemas.openxmlformats.org/officeDocument/2006/relationships/hyperlink" Target="mailto:Ops.collection@axa-egypt.com" TargetMode="External"/><Relationship Id="rId4" Type="http://schemas.openxmlformats.org/officeDocument/2006/relationships/hyperlink" Target="mailto:sme.production@axa-egypt.com" TargetMode="External"/><Relationship Id="rId9" Type="http://schemas.openxmlformats.org/officeDocument/2006/relationships/hyperlink" Target="mailto:Complaints@axa-egypt.com" TargetMode="External"/><Relationship Id="rId14" Type="http://schemas.openxmlformats.org/officeDocument/2006/relationships/hyperlink" Target="mailto:Amr.Kamel@axa-egypt.com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mailto:Mostafa.omar@axa-egypt.com" TargetMode="External"/><Relationship Id="rId13" Type="http://schemas.openxmlformats.org/officeDocument/2006/relationships/hyperlink" Target="mailto:Mohamed.Ramadan@axa-egypt.com" TargetMode="External"/><Relationship Id="rId18" Type="http://schemas.openxmlformats.org/officeDocument/2006/relationships/hyperlink" Target="mailto:Medical.network@axa-egypt.com" TargetMode="External"/><Relationship Id="rId3" Type="http://schemas.openxmlformats.org/officeDocument/2006/relationships/hyperlink" Target="mailto:pc.corporateproduction@axa-egypt.com" TargetMode="External"/><Relationship Id="rId7" Type="http://schemas.openxmlformats.org/officeDocument/2006/relationships/hyperlink" Target="mailto:Ahmed.Habashy@axa-egypt.com" TargetMode="External"/><Relationship Id="rId12" Type="http://schemas.openxmlformats.org/officeDocument/2006/relationships/hyperlink" Target="mailto:soha.gezeiry@axa-egypt.com" TargetMode="External"/><Relationship Id="rId17" Type="http://schemas.openxmlformats.org/officeDocument/2006/relationships/hyperlink" Target="mailto:Yara.Abdelsamad@axa-egypt.com" TargetMode="External"/><Relationship Id="rId2" Type="http://schemas.openxmlformats.org/officeDocument/2006/relationships/notesSlide" Target="../notesSlides/notesSlide3.xml"/><Relationship Id="rId16" Type="http://schemas.openxmlformats.org/officeDocument/2006/relationships/hyperlink" Target="mailto:Approvals.international@axa-egypt.co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Mohamed.Bahaa@axa-egypt.com" TargetMode="External"/><Relationship Id="rId11" Type="http://schemas.openxmlformats.org/officeDocument/2006/relationships/hyperlink" Target="mailto:fouad.maghraby@axa-egypt.com" TargetMode="External"/><Relationship Id="rId5" Type="http://schemas.openxmlformats.org/officeDocument/2006/relationships/hyperlink" Target="mailto:P&amp;c.retailproduction@axa-egypt.com;Motor.NB@axa-egypt.com" TargetMode="External"/><Relationship Id="rId15" Type="http://schemas.openxmlformats.org/officeDocument/2006/relationships/hyperlink" Target="mailto:Int.health@axa-egypt.com" TargetMode="External"/><Relationship Id="rId10" Type="http://schemas.openxmlformats.org/officeDocument/2006/relationships/hyperlink" Target="mailto:mohamed.lotfy@axa-egypt.com" TargetMode="External"/><Relationship Id="rId19" Type="http://schemas.openxmlformats.org/officeDocument/2006/relationships/hyperlink" Target="mailto:ahmed.mosaed@axa-egypt.com" TargetMode="External"/><Relationship Id="rId4" Type="http://schemas.openxmlformats.org/officeDocument/2006/relationships/hyperlink" Target="mailto:Menna.elsaadany@axa-egypt.com" TargetMode="External"/><Relationship Id="rId9" Type="http://schemas.openxmlformats.org/officeDocument/2006/relationships/hyperlink" Target="mailto:sandra.elgabalawy@axa-egypt.com" TargetMode="External"/><Relationship Id="rId14" Type="http://schemas.openxmlformats.org/officeDocument/2006/relationships/hyperlink" Target="mailto:Individual.health@axa-egypt.com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mailto:Amr.yasser@axa-egypt.com" TargetMode="External"/><Relationship Id="rId13" Type="http://schemas.openxmlformats.org/officeDocument/2006/relationships/hyperlink" Target="mailto:loyalty@axa-egypt.com" TargetMode="External"/><Relationship Id="rId3" Type="http://schemas.openxmlformats.org/officeDocument/2006/relationships/hyperlink" Target="mailto:Medical.approvals@axa-egypt.com" TargetMode="External"/><Relationship Id="rId7" Type="http://schemas.openxmlformats.org/officeDocument/2006/relationships/hyperlink" Target="mailto:sarah.caesser@axa-egypt.com" TargetMode="External"/><Relationship Id="rId12" Type="http://schemas.openxmlformats.org/officeDocument/2006/relationships/hyperlink" Target="mailto:Sandy.bassily@axa-egypt.com" TargetMode="External"/><Relationship Id="rId17" Type="http://schemas.openxmlformats.org/officeDocument/2006/relationships/hyperlink" Target="mailto:Nesma.ezzat@axa-egypt.com" TargetMode="External"/><Relationship Id="rId2" Type="http://schemas.openxmlformats.org/officeDocument/2006/relationships/notesSlide" Target="../notesSlides/notesSlide4.xml"/><Relationship Id="rId16" Type="http://schemas.openxmlformats.org/officeDocument/2006/relationships/hyperlink" Target="mailto:Broker.services@axa-egypt.co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Medical.claims@axa-egypt.com" TargetMode="External"/><Relationship Id="rId11" Type="http://schemas.openxmlformats.org/officeDocument/2006/relationships/hyperlink" Target="mailto:Life.claims@axa-egypt.com" TargetMode="External"/><Relationship Id="rId5" Type="http://schemas.openxmlformats.org/officeDocument/2006/relationships/hyperlink" Target="mailto:loay.hassanein@axa-egypt.com" TargetMode="External"/><Relationship Id="rId15" Type="http://schemas.openxmlformats.org/officeDocument/2006/relationships/hyperlink" Target="mailto:retailmotor.collection@axa-egypt.com" TargetMode="External"/><Relationship Id="rId10" Type="http://schemas.openxmlformats.org/officeDocument/2006/relationships/hyperlink" Target="mailto:Ahmed.samir@axa-egypt.com" TargetMode="External"/><Relationship Id="rId4" Type="http://schemas.openxmlformats.org/officeDocument/2006/relationships/hyperlink" Target="mailto:Chronic.medications@axa-egypt.com" TargetMode="External"/><Relationship Id="rId9" Type="http://schemas.openxmlformats.org/officeDocument/2006/relationships/hyperlink" Target="mailto:Motorclaim@axa-egypt.com" TargetMode="External"/><Relationship Id="rId14" Type="http://schemas.openxmlformats.org/officeDocument/2006/relationships/hyperlink" Target="mailto:Heba.ezz@axa-egypt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2660576" y="2263232"/>
            <a:ext cx="3435424" cy="2331535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b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AXA Departments </a:t>
            </a:r>
            <a:b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Communication</a:t>
            </a:r>
            <a:b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Matrix 2024</a:t>
            </a:r>
            <a:b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4E06191-47CA-FDBA-05A9-7114BE97A7F1}"/>
              </a:ext>
            </a:extLst>
          </p:cNvPr>
          <p:cNvGraphicFramePr>
            <a:graphicFrameLocks noGrp="1"/>
          </p:cNvGraphicFramePr>
          <p:nvPr/>
        </p:nvGraphicFramePr>
        <p:xfrm>
          <a:off x="147145" y="283605"/>
          <a:ext cx="11637313" cy="6477438"/>
        </p:xfrm>
        <a:graphic>
          <a:graphicData uri="http://schemas.openxmlformats.org/drawingml/2006/table">
            <a:tbl>
              <a:tblPr rtl="1" firstRow="1" firstCol="1" bandRow="1">
                <a:effectLst/>
                <a:tableStyleId>{5C22544A-7EE6-4342-B048-85BDC9FD1C3A}</a:tableStyleId>
              </a:tblPr>
              <a:tblGrid>
                <a:gridCol w="1690676">
                  <a:extLst>
                    <a:ext uri="{9D8B030D-6E8A-4147-A177-3AD203B41FA5}">
                      <a16:colId xmlns:a16="http://schemas.microsoft.com/office/drawing/2014/main" val="1449858685"/>
                    </a:ext>
                  </a:extLst>
                </a:gridCol>
                <a:gridCol w="2671333">
                  <a:extLst>
                    <a:ext uri="{9D8B030D-6E8A-4147-A177-3AD203B41FA5}">
                      <a16:colId xmlns:a16="http://schemas.microsoft.com/office/drawing/2014/main" val="1414971653"/>
                    </a:ext>
                  </a:extLst>
                </a:gridCol>
                <a:gridCol w="2179220">
                  <a:extLst>
                    <a:ext uri="{9D8B030D-6E8A-4147-A177-3AD203B41FA5}">
                      <a16:colId xmlns:a16="http://schemas.microsoft.com/office/drawing/2014/main" val="1075211073"/>
                    </a:ext>
                  </a:extLst>
                </a:gridCol>
                <a:gridCol w="2777431">
                  <a:extLst>
                    <a:ext uri="{9D8B030D-6E8A-4147-A177-3AD203B41FA5}">
                      <a16:colId xmlns:a16="http://schemas.microsoft.com/office/drawing/2014/main" val="3901891577"/>
                    </a:ext>
                  </a:extLst>
                </a:gridCol>
                <a:gridCol w="2318653">
                  <a:extLst>
                    <a:ext uri="{9D8B030D-6E8A-4147-A177-3AD203B41FA5}">
                      <a16:colId xmlns:a16="http://schemas.microsoft.com/office/drawing/2014/main" val="2751861218"/>
                    </a:ext>
                  </a:extLst>
                </a:gridCol>
              </a:tblGrid>
              <a:tr h="276831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48018" marR="48018" marT="24009" marB="24009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200" dirty="0">
                          <a:solidFill>
                            <a:schemeClr val="bg1"/>
                          </a:solidFill>
                          <a:latin typeface="+mj-lt"/>
                        </a:rPr>
                        <a:t>البريد الالكتروني</a:t>
                      </a:r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200" dirty="0">
                          <a:solidFill>
                            <a:schemeClr val="bg1"/>
                          </a:solidFill>
                          <a:latin typeface="+mj-lt"/>
                        </a:rPr>
                        <a:t>رقم الهاتف</a:t>
                      </a:r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200" dirty="0">
                          <a:solidFill>
                            <a:schemeClr val="bg1"/>
                          </a:solidFill>
                          <a:latin typeface="+mj-lt"/>
                        </a:rPr>
                        <a:t>نوع الاستفسار</a:t>
                      </a:r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200" dirty="0">
                          <a:solidFill>
                            <a:schemeClr val="bg1"/>
                          </a:solidFill>
                          <a:latin typeface="+mj-lt"/>
                        </a:rPr>
                        <a:t>تصعيد</a:t>
                      </a:r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721155"/>
                  </a:ext>
                </a:extLst>
              </a:tr>
              <a:tr h="107900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EG" sz="1200" dirty="0">
                          <a:solidFill>
                            <a:schemeClr val="bg1"/>
                          </a:solidFill>
                          <a:latin typeface="+mj-lt"/>
                        </a:rPr>
                        <a:t>اداره الانتاج</a:t>
                      </a:r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3"/>
                        </a:rPr>
                        <a:t>Production@axa-egypt.com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4"/>
                        </a:rPr>
                        <a:t>sme.production@axa-egypt.com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48018" marR="48018" marT="24009" marB="24009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</a:rPr>
                        <a:t>-</a:t>
                      </a:r>
                    </a:p>
                  </a:txBody>
                  <a:tcPr marL="48018" marR="48018" marT="24009" marB="24009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97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EG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مسؤول عن إصدار و إنتاج الوثائق والفواتير للشركه وتسليم عقود العملاء والمعاملات اليومية والخدمات اللوجستية والمعاشات التقاعدية والحياة الائتمانية والعملاء الناشئين.</a:t>
                      </a:r>
                      <a:endParaRPr kumimoji="0" 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48018" marR="48018" marT="24009" marB="24009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5"/>
                        </a:rPr>
                        <a:t>Yasmine.khaled@axa-egypt.com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6"/>
                        </a:rPr>
                        <a:t>Abanob.yassa@axa-egypt.com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48018" marR="48018" marT="24009" marB="24009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1366052"/>
                  </a:ext>
                </a:extLst>
              </a:tr>
              <a:tr h="18708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EG" sz="1200" dirty="0">
                          <a:solidFill>
                            <a:schemeClr val="bg1"/>
                          </a:solidFill>
                          <a:latin typeface="+mj-lt"/>
                        </a:rPr>
                        <a:t>اداره التحصيل (شركات)</a:t>
                      </a:r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7"/>
                        </a:rPr>
                        <a:t>Corporate.collection@axa-egypt.com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ar-EG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محمد حجاب (للشركات المتوسطه والصغيره)</a:t>
                      </a:r>
                      <a:endParaRPr kumimoji="0" 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solidFill>
                            <a:srgbClr val="C00000"/>
                          </a:solidFill>
                          <a:latin typeface="+mj-lt"/>
                        </a:rPr>
                        <a:t>012 8362 3218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kumimoji="0" lang="ar-EG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محمد عمر (سيارات و ممتلكات)</a:t>
                      </a:r>
                      <a:endParaRPr kumimoji="0" 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US" sz="1200" b="0" dirty="0">
                          <a:solidFill>
                            <a:srgbClr val="C00000"/>
                          </a:solidFill>
                          <a:latin typeface="+mj-lt"/>
                        </a:rPr>
                        <a:t>012 8045 1617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ar-EG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مجدي فوزي(طبي وفردي)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C00000"/>
                          </a:solidFill>
                          <a:latin typeface="+mj-lt"/>
                        </a:rPr>
                        <a:t> 012 7918 2207, </a:t>
                      </a:r>
                      <a:endParaRPr kumimoji="0" 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C00000"/>
                          </a:solidFill>
                          <a:latin typeface="+mj-lt"/>
                        </a:rPr>
                        <a:t>012 8045 1617,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C00000"/>
                          </a:solidFill>
                          <a:latin typeface="+mj-lt"/>
                        </a:rPr>
                        <a:t> 012 8362 3218</a:t>
                      </a: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97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200" dirty="0"/>
                        <a:t>تحصيل مدفوعات الشركات الصغيرة والمتوسطة، الطبية،  الحياة، السيارات، الممتلكات واسترداد التسوية</a:t>
                      </a:r>
                      <a:endParaRPr kumimoji="0" 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8"/>
                        </a:rPr>
                        <a:t>Amr.Hamdy@axa-egypt.com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1044784"/>
                  </a:ext>
                </a:extLst>
              </a:tr>
              <a:tr h="45194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200" dirty="0">
                          <a:solidFill>
                            <a:schemeClr val="bg1"/>
                          </a:solidFill>
                          <a:latin typeface="+mj-lt"/>
                        </a:rPr>
                        <a:t>اداره الشكاوى</a:t>
                      </a:r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21502" marR="21502" marT="10751" marB="10751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9"/>
                        </a:rPr>
                        <a:t>Complaints@axa-egypt.com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</a:rPr>
                        <a:t>-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97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200" dirty="0"/>
                        <a:t>التعامل مع الشكاوى بعد مرحلة التصعيد</a:t>
                      </a:r>
                      <a:endParaRPr kumimoji="0" 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</a:rPr>
                        <a:t>-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0926769"/>
                  </a:ext>
                </a:extLst>
              </a:tr>
              <a:tr h="49398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EG" sz="1200" dirty="0">
                          <a:solidFill>
                            <a:schemeClr val="bg1"/>
                          </a:solidFill>
                          <a:latin typeface="+mj-lt"/>
                        </a:rPr>
                        <a:t>اداره عمليات التحصيل</a:t>
                      </a:r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0"/>
                        </a:rPr>
                        <a:t>Ops.collectionteam@axa-egypt.com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EG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عبد الحميد فهمي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j-lt"/>
                        </a:rPr>
                        <a:t>012 7919 9628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97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200" dirty="0"/>
                        <a:t>استلام إيصالات السيارات والممتلكات والتعامل مع الزيارات الداخلية للتحصيل.</a:t>
                      </a:r>
                      <a:endParaRPr kumimoji="0" 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1"/>
                        </a:rPr>
                        <a:t>Abdel.hameed@axa-egypt.com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2388738"/>
                  </a:ext>
                </a:extLst>
              </a:tr>
              <a:tr h="52551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EG" sz="1200" dirty="0">
                          <a:solidFill>
                            <a:schemeClr val="bg1"/>
                          </a:solidFill>
                          <a:latin typeface="+mj-lt"/>
                        </a:rPr>
                        <a:t>اداره مبيعات الأفراد (حياه)</a:t>
                      </a:r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2"/>
                        </a:rPr>
                        <a:t>Angie.mourad@axa-egypt.com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kumimoji="0" lang="ar-EG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انجي مراد</a:t>
                      </a:r>
                      <a:endParaRPr kumimoji="0" 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US" sz="1200" b="0" dirty="0">
                          <a:solidFill>
                            <a:srgbClr val="C00000"/>
                          </a:solidFill>
                          <a:latin typeface="+mj-lt"/>
                        </a:rPr>
                        <a:t>012 8877 3071</a:t>
                      </a: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97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200" dirty="0"/>
                        <a:t>إصدار وتقديم بوالص حماية (حياة) وحماية (بلس)</a:t>
                      </a:r>
                      <a:endParaRPr kumimoji="0" 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3"/>
                        </a:rPr>
                        <a:t>Mohamed.Fadda@axa-egypt.com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3992321"/>
                  </a:ext>
                </a:extLst>
              </a:tr>
              <a:tr h="104132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EG" sz="1200" dirty="0">
                          <a:solidFill>
                            <a:schemeClr val="bg1"/>
                          </a:solidFill>
                          <a:latin typeface="+mj-lt"/>
                        </a:rPr>
                        <a:t>اداره مبيعات الأفراد (طبي)</a:t>
                      </a:r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4"/>
                        </a:rPr>
                        <a:t>Amr.Kamel@axa-egypt.com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5"/>
                        </a:rPr>
                        <a:t>samira.abdelfattah@axa-egypt.com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kumimoji="0" lang="ar-EG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عمرو كامل</a:t>
                      </a:r>
                      <a:endParaRPr kumimoji="0" 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  </a:t>
                      </a:r>
                      <a:r>
                        <a:rPr lang="en-US" sz="1200" b="0" dirty="0">
                          <a:solidFill>
                            <a:srgbClr val="C00000"/>
                          </a:solidFill>
                          <a:latin typeface="+mj-lt"/>
                        </a:rPr>
                        <a:t>012 2222 0987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EG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سميرة عبد الفتاح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solidFill>
                            <a:srgbClr val="C00000"/>
                          </a:solidFill>
                          <a:latin typeface="+mj-lt"/>
                        </a:rPr>
                        <a:t>012 0008 7711</a:t>
                      </a: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97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200" dirty="0"/>
                        <a:t>إرسال أداة عرض الأسعار والمستندات المطلوبة للبوالص للمحلية والدوليه الفردية</a:t>
                      </a:r>
                      <a:endParaRPr kumimoji="0" 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3"/>
                        </a:rPr>
                        <a:t>Mohamed.Fadda@axa-egypt.com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200" b="0" dirty="0">
                        <a:latin typeface="+mj-lt"/>
                      </a:endParaRP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38719"/>
                  </a:ext>
                </a:extLst>
              </a:tr>
              <a:tr h="7379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EG" sz="1200" dirty="0">
                          <a:solidFill>
                            <a:schemeClr val="bg1"/>
                          </a:solidFill>
                          <a:latin typeface="+mj-lt"/>
                        </a:rPr>
                        <a:t>اداره مبيعات الممتلكات</a:t>
                      </a:r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4"/>
                        </a:rPr>
                        <a:t>Amr.Kamel@axa-egypt.com</a:t>
                      </a:r>
                      <a:r>
                        <a:rPr lang="en-US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EG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n-ea"/>
                          <a:cs typeface="Arial" pitchFamily="34" charset="0"/>
                        </a:rPr>
                        <a:t>عمرو كامل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 Light" panose="020F0302020204030204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n-ea"/>
                          <a:cs typeface="+mn-cs"/>
                        </a:rPr>
                        <a:t>012 2222 0987</a:t>
                      </a: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97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EG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مسؤول عن تأمين المنازل ومخاطرالأعمال وعروض التأمين على السيارات</a:t>
                      </a:r>
                      <a:endParaRPr kumimoji="0" 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latin typeface="+mj-lt"/>
                          <a:hlinkClick r:id="rId13"/>
                        </a:rPr>
                        <a:t>Mohamed.Fadda@axa-egypt.com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200" b="0" dirty="0">
                        <a:latin typeface="+mj-lt"/>
                      </a:endParaRPr>
                    </a:p>
                  </a:txBody>
                  <a:tcPr marL="48018" marR="48018" marT="24009" marB="2400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24541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0943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07C69BFA-4875-27E3-B21C-B8E6FEBE5991}"/>
              </a:ext>
            </a:extLst>
          </p:cNvPr>
          <p:cNvGraphicFramePr>
            <a:graphicFrameLocks noGrp="1"/>
          </p:cNvGraphicFramePr>
          <p:nvPr/>
        </p:nvGraphicFramePr>
        <p:xfrm>
          <a:off x="918682" y="426721"/>
          <a:ext cx="11047346" cy="5620707"/>
        </p:xfrm>
        <a:graphic>
          <a:graphicData uri="http://schemas.openxmlformats.org/drawingml/2006/table">
            <a:tbl>
              <a:tblPr rtl="1" firstRow="1" firstCol="1" bandRow="1">
                <a:effectLst/>
                <a:tableStyleId>{5C22544A-7EE6-4342-B048-85BDC9FD1C3A}</a:tableStyleId>
              </a:tblPr>
              <a:tblGrid>
                <a:gridCol w="1577939">
                  <a:extLst>
                    <a:ext uri="{9D8B030D-6E8A-4147-A177-3AD203B41FA5}">
                      <a16:colId xmlns:a16="http://schemas.microsoft.com/office/drawing/2014/main" val="2369253278"/>
                    </a:ext>
                  </a:extLst>
                </a:gridCol>
                <a:gridCol w="2507810">
                  <a:extLst>
                    <a:ext uri="{9D8B030D-6E8A-4147-A177-3AD203B41FA5}">
                      <a16:colId xmlns:a16="http://schemas.microsoft.com/office/drawing/2014/main" val="1316355097"/>
                    </a:ext>
                  </a:extLst>
                </a:gridCol>
                <a:gridCol w="1333468">
                  <a:extLst>
                    <a:ext uri="{9D8B030D-6E8A-4147-A177-3AD203B41FA5}">
                      <a16:colId xmlns:a16="http://schemas.microsoft.com/office/drawing/2014/main" val="1427328161"/>
                    </a:ext>
                  </a:extLst>
                </a:gridCol>
                <a:gridCol w="2883835">
                  <a:extLst>
                    <a:ext uri="{9D8B030D-6E8A-4147-A177-3AD203B41FA5}">
                      <a16:colId xmlns:a16="http://schemas.microsoft.com/office/drawing/2014/main" val="2891881770"/>
                    </a:ext>
                  </a:extLst>
                </a:gridCol>
                <a:gridCol w="2744294">
                  <a:extLst>
                    <a:ext uri="{9D8B030D-6E8A-4147-A177-3AD203B41FA5}">
                      <a16:colId xmlns:a16="http://schemas.microsoft.com/office/drawing/2014/main" val="1179616896"/>
                    </a:ext>
                  </a:extLst>
                </a:gridCol>
              </a:tblGrid>
              <a:tr h="248517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48018" marR="48018" marT="24009" marB="24009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200" dirty="0">
                          <a:solidFill>
                            <a:schemeClr val="bg1"/>
                          </a:solidFill>
                          <a:latin typeface="+mj-lt"/>
                        </a:rPr>
                        <a:t>البريد الالكتروني</a:t>
                      </a:r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200" dirty="0">
                          <a:solidFill>
                            <a:schemeClr val="bg1"/>
                          </a:solidFill>
                          <a:latin typeface="+mj-lt"/>
                        </a:rPr>
                        <a:t>رقم الهاتف</a:t>
                      </a:r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200" dirty="0">
                          <a:solidFill>
                            <a:schemeClr val="bg1"/>
                          </a:solidFill>
                          <a:latin typeface="+mj-lt"/>
                        </a:rPr>
                        <a:t>نوع الاستفسار</a:t>
                      </a:r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200" dirty="0">
                          <a:solidFill>
                            <a:schemeClr val="bg1"/>
                          </a:solidFill>
                          <a:latin typeface="+mj-lt"/>
                        </a:rPr>
                        <a:t>تصعيد</a:t>
                      </a:r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149896"/>
                  </a:ext>
                </a:extLst>
              </a:tr>
              <a:tr h="81426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200" dirty="0">
                          <a:solidFill>
                            <a:schemeClr val="bg1"/>
                          </a:solidFill>
                          <a:latin typeface="+mj-lt"/>
                        </a:rPr>
                        <a:t>اداره انتاج الممتلكات (شركات)</a:t>
                      </a:r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64589" marR="64589" marT="32294" marB="32294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hlinkClick r:id="rId3"/>
                        </a:rPr>
                        <a:t>pc.corporateproduction@axa-egypt.com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4589" marR="64589" marT="32294" marB="32294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4589" marR="64589" marT="32294" marB="32294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ar-EG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اصدار وتجديد بوالص الممتلكات والسيارات (شركات)</a:t>
                      </a:r>
                      <a:endParaRPr kumimoji="0" 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64589" marR="64589" marT="32294" marB="32294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4"/>
                        </a:rPr>
                        <a:t>Menna.elsaadany@axa-egypt.com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64589" marR="64589" marT="32294" marB="32294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254571"/>
                  </a:ext>
                </a:extLst>
              </a:tr>
              <a:tr h="116122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EG" sz="1200" dirty="0">
                          <a:solidFill>
                            <a:schemeClr val="bg1"/>
                          </a:solidFill>
                          <a:latin typeface="+mj-lt"/>
                        </a:rPr>
                        <a:t>اداره انتاج الممتلكات (أفراد)</a:t>
                      </a:r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64589" marR="64589" marT="32294" marB="32294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5"/>
                        </a:rPr>
                        <a:t>P&amp;C.Retailproduction@axa-egypt.com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5"/>
                        </a:rPr>
                        <a:t> Motor.NB@axa-egypt.com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ar-EG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دينا أمين</a:t>
                      </a:r>
                      <a:endParaRPr kumimoji="0" 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</a:rPr>
                        <a:t> </a:t>
                      </a:r>
                      <a:r>
                        <a:rPr lang="en-US" sz="1200" b="0" dirty="0">
                          <a:solidFill>
                            <a:srgbClr val="C00000"/>
                          </a:solidFill>
                          <a:latin typeface="+mj-lt"/>
                        </a:rPr>
                        <a:t>012 7918 8210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ar-EG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اصدار بوالص سيارات (فردي)</a:t>
                      </a:r>
                      <a:endParaRPr kumimoji="0" 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6"/>
                        </a:rPr>
                        <a:t>Mohamed.Bahaa@axa-egypt.com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9143542"/>
                  </a:ext>
                </a:extLst>
              </a:tr>
              <a:tr h="5780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EG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اداره مبيعات شركات متناهيه الصغر (حياه و طبي )</a:t>
                      </a: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4589" marR="64589" marT="32294" marB="32294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7"/>
                        </a:rPr>
                        <a:t>Ahmed.Habashy@axa-egypt.com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8"/>
                        </a:rPr>
                        <a:t>Mostafa.omar@axa-egypt.com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ar-EG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احمد حبشي</a:t>
                      </a:r>
                      <a:endParaRPr kumimoji="0" 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solidFill>
                            <a:srgbClr val="C00000"/>
                          </a:solidFill>
                          <a:latin typeface="+mj-lt"/>
                        </a:rPr>
                        <a:t>012 7867 3637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ar-EG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مصطفي عمر</a:t>
                      </a:r>
                      <a:endParaRPr kumimoji="0" 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012 7869 7469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ar-EG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المسؤول عن تقديم العروض للشركات الصغيره والمتوسطه (محليه ودوليه)واصدار عقود العملاء</a:t>
                      </a:r>
                      <a:endParaRPr kumimoji="0" 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9"/>
                        </a:rPr>
                        <a:t>sandra.elgabalawy@axa-egypt.com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8092300"/>
                  </a:ext>
                </a:extLst>
              </a:tr>
              <a:tr h="109516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EG" sz="1200" dirty="0">
                          <a:solidFill>
                            <a:schemeClr val="bg1"/>
                          </a:solidFill>
                          <a:latin typeface="+mj-lt"/>
                        </a:rPr>
                        <a:t>اداره مبيعات الشركات (طبي)</a:t>
                      </a:r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64589" marR="64589" marT="32294" marB="32294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0"/>
                        </a:rPr>
                        <a:t>mohamed.lotfy@axa-egypt.com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1"/>
                        </a:rPr>
                        <a:t>fouad.maghraby@axa-egypt.com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2"/>
                        </a:rPr>
                        <a:t>soha.gezeiry@axa-egypt.com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ar-EG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محمد لطفي</a:t>
                      </a:r>
                      <a:endParaRPr kumimoji="0" 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solidFill>
                            <a:srgbClr val="C00000"/>
                          </a:solidFill>
                          <a:latin typeface="+mj-lt"/>
                        </a:rPr>
                        <a:t>012 7546 4689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ar-EG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فؤاد مغربي</a:t>
                      </a:r>
                      <a:endParaRPr kumimoji="0" 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solidFill>
                            <a:srgbClr val="C00000"/>
                          </a:solidFill>
                          <a:latin typeface="+mj-lt"/>
                        </a:rPr>
                        <a:t>011 1645 5555</a:t>
                      </a:r>
                      <a:endParaRPr kumimoji="0" 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ar-EG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سها الجزيري</a:t>
                      </a:r>
                      <a:endParaRPr kumimoji="0" 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solidFill>
                            <a:srgbClr val="C00000"/>
                          </a:solidFill>
                          <a:latin typeface="+mj-lt"/>
                        </a:rPr>
                        <a:t>012 8362 5998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kumimoji="0" lang="ar-EG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ar-EG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المسؤول</a:t>
                      </a:r>
                      <a:r>
                        <a:rPr kumimoji="0" lang="ar-EG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 عن مزايا الموظفين للشركات الكبيرة التي تزيد عن (200 موظف) المتعلقة بالطبي والحياة والمعاشات التقاعدية</a:t>
                      </a:r>
                      <a:endParaRPr kumimoji="0" 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3"/>
                        </a:rPr>
                        <a:t>Mohamed.Ramadan@axa-egypt.com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3711658"/>
                  </a:ext>
                </a:extLst>
              </a:tr>
              <a:tr h="57802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EG" sz="1200" dirty="0">
                          <a:solidFill>
                            <a:schemeClr val="bg1"/>
                          </a:solidFill>
                          <a:latin typeface="+mj-lt"/>
                        </a:rPr>
                        <a:t>اداره الانتاج (فردي)</a:t>
                      </a:r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64589" marR="64589" marT="32294" marB="32294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4"/>
                        </a:rPr>
                        <a:t>Individual.health@axa-egypt.com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ar-EG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اصدار وتعديل البوالص الخاصه بعملاء التأمين الطبي للافراد وتسليم عقود العملاء</a:t>
                      </a:r>
                      <a:endParaRPr kumimoji="0" 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latin typeface="+mj-lt"/>
                          <a:hlinkClick r:id="rId6"/>
                        </a:rPr>
                        <a:t>Mohamed.Bahaa@axa-egypt.com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3582545"/>
                  </a:ext>
                </a:extLst>
              </a:tr>
              <a:tr h="57802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EG" sz="1200" dirty="0">
                          <a:solidFill>
                            <a:schemeClr val="bg1"/>
                          </a:solidFill>
                          <a:latin typeface="+mj-lt"/>
                        </a:rPr>
                        <a:t>اداره التامين الطبي العالمي</a:t>
                      </a:r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64589" marR="64589" marT="32294" marB="32294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>
                          <a:latin typeface="+mj-lt"/>
                          <a:hlinkClick r:id="rId15"/>
                        </a:rPr>
                        <a:t>Int.health@axa-egypt.com</a:t>
                      </a:r>
                      <a:endParaRPr lang="en-US" sz="1200" b="0">
                        <a:latin typeface="+mj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>
                          <a:latin typeface="+mj-lt"/>
                          <a:hlinkClick r:id="rId16"/>
                        </a:rPr>
                        <a:t>Approvals.international@axa-egypt.com</a:t>
                      </a:r>
                      <a:r>
                        <a:rPr lang="en-US" sz="1200" b="0">
                          <a:latin typeface="+mj-lt"/>
                        </a:rPr>
                        <a:t> 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endParaRPr lang="en-US" sz="1200" b="0" dirty="0">
                        <a:latin typeface="+mj-lt"/>
                      </a:endParaRP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ar-EG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الموافقات الطبيه العالميه داخل و خارج مصر</a:t>
                      </a:r>
                      <a:endParaRPr kumimoji="0" 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7"/>
                        </a:rPr>
                        <a:t>Yara.Abdelsamad@axa-egypt.com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5191351"/>
                  </a:ext>
                </a:extLst>
              </a:tr>
              <a:tr h="23326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EG" sz="1200" dirty="0">
                          <a:solidFill>
                            <a:schemeClr val="bg1"/>
                          </a:solidFill>
                          <a:latin typeface="+mj-lt"/>
                        </a:rPr>
                        <a:t>الشبكات الطبيه</a:t>
                      </a:r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64589" marR="64589" marT="32294" marB="32294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8"/>
                        </a:rPr>
                        <a:t>Medical.network@axa-egypt.com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endParaRPr lang="en-US" sz="1200" b="0" dirty="0">
                        <a:latin typeface="+mj-lt"/>
                      </a:endParaRP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EG" sz="1200" dirty="0"/>
                        <a:t>استفسارات الشبكات الطبيه وطلبات الإضافة</a:t>
                      </a:r>
                      <a:endParaRPr kumimoji="0" 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Arial" pitchFamily="34" charset="0"/>
                      </a:endParaRP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9"/>
                        </a:rPr>
                        <a:t>ahmed.mosaed@axa-egypt.com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64589" marR="64589" marT="32294" marB="3229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79383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91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07C69BFA-4875-27E3-B21C-B8E6FEBE5991}"/>
              </a:ext>
            </a:extLst>
          </p:cNvPr>
          <p:cNvGraphicFramePr>
            <a:graphicFrameLocks noGrp="1"/>
          </p:cNvGraphicFramePr>
          <p:nvPr/>
        </p:nvGraphicFramePr>
        <p:xfrm>
          <a:off x="198120" y="426721"/>
          <a:ext cx="11815203" cy="6037142"/>
        </p:xfrm>
        <a:graphic>
          <a:graphicData uri="http://schemas.openxmlformats.org/drawingml/2006/table">
            <a:tbl>
              <a:tblPr rtl="1" firstRow="1" firstCol="1" bandRow="1">
                <a:effectLst/>
                <a:tableStyleId>{5C22544A-7EE6-4342-B048-85BDC9FD1C3A}</a:tableStyleId>
              </a:tblPr>
              <a:tblGrid>
                <a:gridCol w="1584281">
                  <a:extLst>
                    <a:ext uri="{9D8B030D-6E8A-4147-A177-3AD203B41FA5}">
                      <a16:colId xmlns:a16="http://schemas.microsoft.com/office/drawing/2014/main" val="2369253278"/>
                    </a:ext>
                  </a:extLst>
                </a:gridCol>
                <a:gridCol w="3382603">
                  <a:extLst>
                    <a:ext uri="{9D8B030D-6E8A-4147-A177-3AD203B41FA5}">
                      <a16:colId xmlns:a16="http://schemas.microsoft.com/office/drawing/2014/main" val="1316355097"/>
                    </a:ext>
                  </a:extLst>
                </a:gridCol>
                <a:gridCol w="1562048">
                  <a:extLst>
                    <a:ext uri="{9D8B030D-6E8A-4147-A177-3AD203B41FA5}">
                      <a16:colId xmlns:a16="http://schemas.microsoft.com/office/drawing/2014/main" val="1427328161"/>
                    </a:ext>
                  </a:extLst>
                </a:gridCol>
                <a:gridCol w="2834232">
                  <a:extLst>
                    <a:ext uri="{9D8B030D-6E8A-4147-A177-3AD203B41FA5}">
                      <a16:colId xmlns:a16="http://schemas.microsoft.com/office/drawing/2014/main" val="2891881770"/>
                    </a:ext>
                  </a:extLst>
                </a:gridCol>
                <a:gridCol w="2452039">
                  <a:extLst>
                    <a:ext uri="{9D8B030D-6E8A-4147-A177-3AD203B41FA5}">
                      <a16:colId xmlns:a16="http://schemas.microsoft.com/office/drawing/2014/main" val="1179616896"/>
                    </a:ext>
                  </a:extLst>
                </a:gridCol>
              </a:tblGrid>
              <a:tr h="238307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48018" marR="48018" marT="24009" marB="24009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200" dirty="0">
                          <a:solidFill>
                            <a:schemeClr val="bg1"/>
                          </a:solidFill>
                          <a:latin typeface="+mj-lt"/>
                        </a:rPr>
                        <a:t>البريد الالكتروني</a:t>
                      </a:r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200" dirty="0">
                          <a:solidFill>
                            <a:schemeClr val="bg1"/>
                          </a:solidFill>
                          <a:latin typeface="+mj-lt"/>
                        </a:rPr>
                        <a:t>رقم الهاتف</a:t>
                      </a:r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200" dirty="0">
                          <a:solidFill>
                            <a:schemeClr val="bg1"/>
                          </a:solidFill>
                          <a:latin typeface="+mj-lt"/>
                        </a:rPr>
                        <a:t>نوع الاستفسار</a:t>
                      </a:r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200" dirty="0">
                          <a:solidFill>
                            <a:schemeClr val="bg1"/>
                          </a:solidFill>
                          <a:latin typeface="+mj-lt"/>
                        </a:rPr>
                        <a:t>تصعيد</a:t>
                      </a:r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48018" marR="48018" marT="24009" marB="24009" anchor="ctr">
                    <a:solidFill>
                      <a:srgbClr val="0000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149896"/>
                  </a:ext>
                </a:extLst>
              </a:tr>
              <a:tr h="52105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EG" sz="1200" dirty="0">
                          <a:solidFill>
                            <a:schemeClr val="bg1"/>
                          </a:solidFill>
                          <a:latin typeface="+mj-lt"/>
                        </a:rPr>
                        <a:t>اداره الموافقات الطبيه</a:t>
                      </a:r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21502" marR="21502" marT="10751" marB="10751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3"/>
                        </a:rPr>
                        <a:t>Medical.approvals@axa-egypt.com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4"/>
                        </a:rPr>
                        <a:t>Chronic.medications@axa-egypt.com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21502" marR="21502" marT="10751" marB="10751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endParaRPr lang="en-US" sz="1200" b="0" dirty="0">
                        <a:latin typeface="+mj-lt"/>
                      </a:endParaRPr>
                    </a:p>
                  </a:txBody>
                  <a:tcPr marL="21502" marR="21502" marT="10751" marB="10751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EG" sz="1200"/>
                        <a:t>الموافقات الطبيه </a:t>
                      </a:r>
                      <a:r>
                        <a:rPr lang="ar-EG" sz="1200" dirty="0"/>
                        <a:t>للمرضى الداخليين والخارجيين وطب الأسنان وتوفير الأدوية المزمنة الشهرية</a:t>
                      </a:r>
                      <a:endParaRPr lang="en-US" sz="1200" b="0" dirty="0">
                        <a:latin typeface="+mj-lt"/>
                      </a:endParaRPr>
                    </a:p>
                  </a:txBody>
                  <a:tcPr marL="21502" marR="21502" marT="10751" marB="10751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5"/>
                        </a:rPr>
                        <a:t>loay.hassanein@axa-egypt.com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21502" marR="21502" marT="10751" marB="10751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254571"/>
                  </a:ext>
                </a:extLst>
              </a:tr>
              <a:tr h="11124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EG" sz="1200" dirty="0">
                          <a:solidFill>
                            <a:schemeClr val="bg1"/>
                          </a:solidFill>
                          <a:latin typeface="+mj-lt"/>
                        </a:rPr>
                        <a:t>اداره التعويضات (طبي)</a:t>
                      </a:r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21502" marR="21502" marT="10751" marB="10751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6"/>
                        </a:rPr>
                        <a:t>Medical.claims@axa-egypt.com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endParaRPr lang="en-US" sz="1200" b="0" dirty="0">
                        <a:latin typeface="+mj-lt"/>
                      </a:endParaRP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EG" sz="1200" dirty="0"/>
                        <a:t>استعلامات عن المطالبات الطبية للعملاء، استعلامات طبية للوسيط</a:t>
                      </a:r>
                      <a:endParaRPr lang="en-US" sz="1200" b="0" dirty="0">
                        <a:latin typeface="+mj-lt"/>
                      </a:endParaRP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hlinkClick r:id="rId7"/>
                        </a:rPr>
                        <a:t>sarah.caesser@axa-egypt.com</a:t>
                      </a:r>
                      <a:endParaRPr lang="en-US" sz="1200" b="0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200" b="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hlinkClick r:id="rId8"/>
                        </a:rPr>
                        <a:t>Amr.yasser@axa-egypt.com</a:t>
                      </a:r>
                      <a:r>
                        <a:rPr lang="en-US" sz="1200" b="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9143542"/>
                  </a:ext>
                </a:extLst>
              </a:tr>
              <a:tr h="13434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EG" sz="1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اداره التعويضات (سيارات)</a:t>
                      </a:r>
                      <a:endParaRPr lang="en-US" sz="12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502" marR="21502" marT="10751" marB="10751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9"/>
                        </a:rPr>
                        <a:t>Motorclaim@axa-egypt.com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ar-EG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حمدي محمود (لاستطلاع الاراء)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010 9309 3801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ar-EG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مينا هاني (للشيكات)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010 2339 9187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ar-EG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رشا علي (للتسجيل)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011 1350 9067</a:t>
                      </a: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EG" sz="1200" dirty="0"/>
                        <a:t>مطالبات السيارات وطلبات إعادة التقديم والتسجيل.</a:t>
                      </a:r>
                      <a:endParaRPr lang="en-US" sz="1200" b="0" dirty="0">
                        <a:latin typeface="+mj-lt"/>
                      </a:endParaRP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0"/>
                        </a:rPr>
                        <a:t>Ahmed.samir@axa-egypt.com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8092300"/>
                  </a:ext>
                </a:extLst>
              </a:tr>
              <a:tr h="6171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EG" sz="1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اداره التعويضات (حياه)</a:t>
                      </a:r>
                      <a:endParaRPr lang="en-US" sz="12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502" marR="21502" marT="10751" marB="10751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>
                          <a:latin typeface="+mj-lt"/>
                          <a:hlinkClick r:id="rId11"/>
                        </a:rPr>
                        <a:t>Life_claims@axa-egypt.com</a:t>
                      </a:r>
                      <a:r>
                        <a:rPr lang="en-US" sz="1200" b="0">
                          <a:latin typeface="+mj-lt"/>
                        </a:rPr>
                        <a:t> </a:t>
                      </a: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endParaRPr lang="en-US" sz="1200" b="0">
                        <a:latin typeface="+mj-lt"/>
                      </a:endParaRP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EG" sz="1200" dirty="0"/>
                        <a:t>قبول التقييم، التحقق من بلاغات رفض التسليم، استفسارات المتطلبات</a:t>
                      </a:r>
                      <a:endParaRPr lang="en-US" sz="1200" b="0" dirty="0">
                        <a:latin typeface="+mj-lt"/>
                      </a:endParaRP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2"/>
                        </a:rPr>
                        <a:t>Sandy.bassily@axa-egypt.com</a:t>
                      </a:r>
                      <a:endParaRPr lang="en-US" sz="1200" b="0" dirty="0">
                        <a:latin typeface="+mj-lt"/>
                      </a:endParaRP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3711658"/>
                  </a:ext>
                </a:extLst>
              </a:tr>
              <a:tr h="5424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EG" sz="1200" dirty="0">
                          <a:solidFill>
                            <a:schemeClr val="bg1"/>
                          </a:solidFill>
                          <a:latin typeface="+mj-lt"/>
                        </a:rPr>
                        <a:t>اداره خدمه العملاء والتحصيل (طبي أفراد)</a:t>
                      </a:r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21502" marR="21502" marT="10751" marB="10751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>
                          <a:latin typeface="+mj-lt"/>
                          <a:hlinkClick r:id="rId13"/>
                        </a:rPr>
                        <a:t>loyalty@axa-egypt.com</a:t>
                      </a:r>
                      <a:r>
                        <a:rPr lang="en-US" sz="1200" b="0">
                          <a:latin typeface="+mj-lt"/>
                        </a:rPr>
                        <a:t> </a:t>
                      </a: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 b="0" dirty="0">
                        <a:latin typeface="+mj-lt"/>
                      </a:endParaRP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EG" sz="1200" dirty="0"/>
                        <a:t>تقديم وتحصيل وتجديد بوالص التأمين الطبي الفردي</a:t>
                      </a:r>
                      <a:endParaRPr lang="en-US" sz="1200" b="0" dirty="0">
                        <a:latin typeface="+mj-lt"/>
                      </a:endParaRP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  <a:hlinkClick r:id="rId14"/>
                        </a:rPr>
                        <a:t>Heba.ezz@axa-egypt.com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3582545"/>
                  </a:ext>
                </a:extLst>
              </a:tr>
              <a:tr h="5076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EG" sz="1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اداره خدمه العملاء والتحصيل (سيارات أفراد)</a:t>
                      </a:r>
                      <a:endParaRPr lang="en-US" sz="12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502" marR="21502" marT="10751" marB="10751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</a:rPr>
                        <a:t>Renewal : </a:t>
                      </a:r>
                      <a:r>
                        <a:rPr lang="en-US" sz="1200" b="0" dirty="0">
                          <a:latin typeface="+mj-lt"/>
                          <a:hlinkClick r:id="rId13"/>
                        </a:rPr>
                        <a:t>loyalty@axa-egypt.com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</a:rPr>
                        <a:t>Collection: </a:t>
                      </a:r>
                      <a:r>
                        <a:rPr lang="en-US" sz="1200" b="0" i="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hlinkClick r:id="rId15" tooltip="mailto:retailmotor.collection@axa-egypt.com"/>
                        </a:rPr>
                        <a:t>retailmotor.collection@axa-egypt.com</a:t>
                      </a:r>
                      <a:r>
                        <a:rPr lang="en-US" sz="1200" b="0" i="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endParaRPr lang="en-US" sz="1200" b="0" dirty="0">
                        <a:latin typeface="+mj-lt"/>
                      </a:endParaRP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endParaRPr lang="en-US" sz="1200" b="0" dirty="0">
                        <a:latin typeface="+mj-lt"/>
                      </a:endParaRP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EG" sz="1200" dirty="0"/>
                        <a:t>تقديم وتحصيل وتجديد بوالص التأمين للسيارات والممتلكات الفردي</a:t>
                      </a:r>
                      <a:endParaRPr lang="en-US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  <a:hlinkClick r:id="rId14"/>
                        </a:rPr>
                        <a:t>Heba.ezz@axa-egypt.com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5191351"/>
                  </a:ext>
                </a:extLst>
              </a:tr>
              <a:tr h="115468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200" dirty="0">
                          <a:solidFill>
                            <a:schemeClr val="bg1"/>
                          </a:solidFill>
                          <a:latin typeface="+mj-lt"/>
                        </a:rPr>
                        <a:t>اداره خدمه وسطاء التأمين</a:t>
                      </a:r>
                      <a:endParaRPr lang="en-US" sz="12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21502" marR="21502" marT="10751" marB="10751" anchor="ctr">
                    <a:solidFill>
                      <a:srgbClr val="00008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latin typeface="+mj-lt"/>
                          <a:hlinkClick r:id="rId16"/>
                        </a:rPr>
                        <a:t>Broker.services@axa-egypt.com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EG" sz="1200" b="0" dirty="0">
                          <a:latin typeface="+mj-lt"/>
                        </a:rPr>
                        <a:t>عامر عبد الرازق</a:t>
                      </a:r>
                      <a:endParaRPr lang="en-US" sz="1200" b="0" dirty="0">
                        <a:latin typeface="+mj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kern="1200" dirty="0">
                          <a:solidFill>
                            <a:srgbClr val="C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012 0402 2531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EG" sz="12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نهله يسري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kern="1200" dirty="0">
                          <a:solidFill>
                            <a:srgbClr val="C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012 0402 2564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EG" sz="12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يارا علاء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rgbClr val="C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012 0402 2564</a:t>
                      </a: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EG" sz="1200" dirty="0"/>
                        <a:t>تسجيل الوسيط وتقديم العقود، إصدار العمولات</a:t>
                      </a:r>
                      <a:r>
                        <a:rPr lang="en-US" sz="1200" dirty="0"/>
                        <a:t>، </a:t>
                      </a:r>
                      <a:r>
                        <a:rPr lang="ar-EG" sz="1200" dirty="0"/>
                        <a:t>إصدار خطابات الهيئه والتحقق من استفسارات الوسيط</a:t>
                      </a:r>
                      <a:endParaRPr lang="en-US" sz="1200" b="0" dirty="0">
                        <a:latin typeface="+mj-lt"/>
                      </a:endParaRP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latin typeface="+mj-lt"/>
                          <a:hlinkClick r:id="rId17"/>
                        </a:rPr>
                        <a:t>Nesma.ezzat@axa-egypt.com</a:t>
                      </a:r>
                      <a:r>
                        <a:rPr lang="en-US" sz="1200" b="0" dirty="0">
                          <a:latin typeface="+mj-lt"/>
                        </a:rPr>
                        <a:t> </a:t>
                      </a:r>
                    </a:p>
                  </a:txBody>
                  <a:tcPr marL="21502" marR="21502" marT="10751" marB="1075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79383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4495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883</Words>
  <Application>Microsoft Office PowerPoint</Application>
  <PresentationFormat>Widescreen</PresentationFormat>
  <Paragraphs>167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Source Sans Pro</vt:lpstr>
      <vt:lpstr>Office Theme</vt:lpstr>
      <vt:lpstr>                  AXA Departments        Communication   Matrix 2024                         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AXA Departments        Communication   Matrix 2024                          </dc:title>
  <dc:creator>HISHAM Hazem</dc:creator>
  <cp:lastModifiedBy>HISHAM Hazem</cp:lastModifiedBy>
  <cp:revision>1</cp:revision>
  <dcterms:created xsi:type="dcterms:W3CDTF">2024-05-21T08:55:40Z</dcterms:created>
  <dcterms:modified xsi:type="dcterms:W3CDTF">2024-05-21T08:56:42Z</dcterms:modified>
</cp:coreProperties>
</file>